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5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1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9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9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1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3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9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7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9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8D7C-38DC-45D3-A99E-8CA48232D35F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53E4-9DB8-46FE-B672-1FCC3085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0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ao@s-vfu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2933" y="3666067"/>
            <a:ext cx="9144000" cy="1117600"/>
          </a:xfrm>
        </p:spPr>
        <p:txBody>
          <a:bodyPr/>
          <a:lstStyle/>
          <a:p>
            <a:pPr algn="r"/>
            <a:r>
              <a:rPr lang="ru-RU" dirty="0" smtClean="0"/>
              <a:t>Начальник информационно-аналитического отдела ДНиИ</a:t>
            </a:r>
          </a:p>
          <a:p>
            <a:pPr algn="r"/>
            <a:r>
              <a:rPr lang="ru-RU" dirty="0" smtClean="0"/>
              <a:t>Никифоров Леонид Александрович</a:t>
            </a:r>
            <a:endParaRPr lang="ru-RU" dirty="0"/>
          </a:p>
        </p:txBody>
      </p:sp>
      <p:sp>
        <p:nvSpPr>
          <p:cNvPr id="5" name="Круговая 4"/>
          <p:cNvSpPr/>
          <p:nvPr/>
        </p:nvSpPr>
        <p:spPr>
          <a:xfrm rot="10800000">
            <a:off x="-3217333" y="-3217333"/>
            <a:ext cx="6434666" cy="6434666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2933" y="1054101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/>
              <a:t>Популяризация и продвижение научно-исследовательской деятельности СВФУ в СМИ</a:t>
            </a:r>
            <a:endParaRPr lang="ru-RU" sz="4800" dirty="0"/>
          </a:p>
        </p:txBody>
      </p:sp>
      <p:sp>
        <p:nvSpPr>
          <p:cNvPr id="6" name="Овал 5"/>
          <p:cNvSpPr/>
          <p:nvPr/>
        </p:nvSpPr>
        <p:spPr>
          <a:xfrm>
            <a:off x="668867" y="455718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37934" y="6155266"/>
            <a:ext cx="651933" cy="6519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116667" y="3441701"/>
            <a:ext cx="10075333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2472092" cy="2304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6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 smtClean="0"/>
              <a:t>Предложить новость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03414" y="1754349"/>
            <a:ext cx="9284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Рекомендации:</a:t>
            </a:r>
            <a:endParaRPr lang="ru-RU" b="1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/>
              <a:t>Н</a:t>
            </a:r>
            <a:r>
              <a:rPr lang="ru-RU" dirty="0" smtClean="0"/>
              <a:t>овость </a:t>
            </a:r>
            <a:r>
              <a:rPr lang="ru-RU" dirty="0"/>
              <a:t>– это событие сегодняшнего </a:t>
            </a:r>
            <a:r>
              <a:rPr lang="ru-RU" dirty="0" smtClean="0"/>
              <a:t>дня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События, выходящие </a:t>
            </a:r>
            <a:r>
              <a:rPr lang="ru-RU" dirty="0"/>
              <a:t>за рамки повестки вуза и региона. </a:t>
            </a:r>
            <a:endParaRPr lang="ru-RU" dirty="0" smtClean="0"/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Особенно приветствуются новости о научных открытиях, </a:t>
            </a:r>
            <a:r>
              <a:rPr lang="ru-RU" dirty="0"/>
              <a:t>результатах исследований, содержащие аналитику, факты и цифры, цитаты исследователей, экспертов, индустриальных партнеров.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Если </a:t>
            </a:r>
            <a:r>
              <a:rPr lang="ru-RU" dirty="0"/>
              <a:t>это мероприятие, то минимум межрегиональное, желательно </a:t>
            </a:r>
            <a:r>
              <a:rPr lang="ru-RU" dirty="0" smtClean="0"/>
              <a:t>– общероссийское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 </a:t>
            </a:r>
            <a:r>
              <a:rPr lang="ru-RU" dirty="0"/>
              <a:t>Желательно, чтобы это был контент, имеющий общероссийское значение. </a:t>
            </a:r>
            <a:endParaRPr lang="ru-RU" dirty="0" smtClean="0"/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Факт </a:t>
            </a:r>
            <a:r>
              <a:rPr lang="ru-RU" dirty="0"/>
              <a:t>того, что состоялось совещание (даже с участием ректора), без описания принятых решений, которые имеют федеральное или окружное значение, - это не </a:t>
            </a:r>
            <a:r>
              <a:rPr lang="ru-RU" dirty="0" err="1"/>
              <a:t>инфоповод</a:t>
            </a:r>
            <a:r>
              <a:rPr lang="ru-RU" dirty="0"/>
              <a:t>, такие новости на сайте появляться не будут. </a:t>
            </a:r>
          </a:p>
        </p:txBody>
      </p:sp>
    </p:spTree>
    <p:extLst>
      <p:ext uri="{BB962C8B-B14F-4D97-AF65-F5344CB8AC3E}">
        <p14:creationId xmlns:p14="http://schemas.microsoft.com/office/powerpoint/2010/main" val="21155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 smtClean="0"/>
              <a:t>Радио и телевидение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31929" y="1325563"/>
            <a:ext cx="448430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Радиопередачи на ГТРК «Саха»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Гражданский контроль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Тэтим</a:t>
            </a:r>
            <a:r>
              <a:rPr lang="ru-RU" dirty="0" smtClean="0"/>
              <a:t> </a:t>
            </a:r>
            <a:r>
              <a:rPr lang="ru-RU" dirty="0" err="1" smtClean="0"/>
              <a:t>чаас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Айар</a:t>
            </a:r>
            <a:r>
              <a:rPr lang="ru-RU" dirty="0" smtClean="0"/>
              <a:t> </a:t>
            </a:r>
            <a:r>
              <a:rPr lang="ru-RU" dirty="0" err="1" smtClean="0"/>
              <a:t>аартык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Открытый разговор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Радиопередачи на НВК «Саха»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Новости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Сонун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Спорт </a:t>
            </a:r>
            <a:r>
              <a:rPr lang="ru-RU" dirty="0" err="1" smtClean="0"/>
              <a:t>сонуна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Тэтим</a:t>
            </a:r>
            <a:r>
              <a:rPr lang="ru-RU" dirty="0" smtClean="0"/>
              <a:t> </a:t>
            </a:r>
            <a:r>
              <a:rPr lang="ru-RU" dirty="0" err="1" smtClean="0"/>
              <a:t>чаа</a:t>
            </a:r>
            <a:r>
              <a:rPr lang="en-US" dirty="0" smtClean="0"/>
              <a:t>h</a:t>
            </a:r>
            <a:r>
              <a:rPr lang="ru-RU" dirty="0" smtClean="0"/>
              <a:t>а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Этиэхпин</a:t>
            </a:r>
            <a:r>
              <a:rPr lang="ru-RU" dirty="0" smtClean="0"/>
              <a:t> ба5арабын – Прошу слова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Саҥа</a:t>
            </a:r>
            <a:r>
              <a:rPr lang="ru-RU" dirty="0" smtClean="0"/>
              <a:t> </a:t>
            </a:r>
            <a:r>
              <a:rPr lang="ru-RU" dirty="0" err="1" smtClean="0"/>
              <a:t>кинигэлэр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Якутск сегодня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Түмүк</a:t>
            </a:r>
            <a:r>
              <a:rPr lang="ru-RU" dirty="0" smtClean="0"/>
              <a:t> </a:t>
            </a:r>
            <a:r>
              <a:rPr lang="ru-RU" dirty="0" err="1" smtClean="0"/>
              <a:t>сонун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Итоговые новости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/>
              <a:t>Передачи на ГТРК «Вести-Саха»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/>
              <a:t>Новости. Местное </a:t>
            </a:r>
            <a:r>
              <a:rPr lang="ru-RU" dirty="0" smtClean="0"/>
              <a:t>время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6234" y="1293013"/>
            <a:ext cx="55368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/>
              <a:t>Передачи НВК «Саха</a:t>
            </a:r>
            <a:r>
              <a:rPr lang="ru-RU" dirty="0" smtClean="0"/>
              <a:t>», </a:t>
            </a:r>
            <a:r>
              <a:rPr lang="ru-RU" dirty="0"/>
              <a:t>Передачи на «Якутия 24</a:t>
            </a:r>
            <a:r>
              <a:rPr lang="ru-RU" dirty="0" smtClean="0"/>
              <a:t>»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Тэтим</a:t>
            </a:r>
            <a:r>
              <a:rPr lang="ru-RU" dirty="0" smtClean="0"/>
              <a:t> </a:t>
            </a:r>
            <a:r>
              <a:rPr lang="ru-RU" dirty="0" err="1" smtClean="0"/>
              <a:t>чаас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Саҥа</a:t>
            </a:r>
            <a:r>
              <a:rPr lang="ru-RU" dirty="0" smtClean="0"/>
              <a:t> </a:t>
            </a:r>
            <a:r>
              <a:rPr lang="ru-RU" dirty="0" err="1" smtClean="0"/>
              <a:t>күн</a:t>
            </a:r>
            <a:r>
              <a:rPr lang="ru-RU" dirty="0" smtClean="0"/>
              <a:t>, Новый день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/>
              <a:t>"Якутия день за днем", "Саха </a:t>
            </a:r>
            <a:r>
              <a:rPr lang="ru-RU" dirty="0" err="1"/>
              <a:t>сирэ</a:t>
            </a:r>
            <a:r>
              <a:rPr lang="ru-RU" dirty="0"/>
              <a:t>. </a:t>
            </a:r>
            <a:r>
              <a:rPr lang="ru-RU" dirty="0" smtClean="0"/>
              <a:t>Якутия»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/>
              <a:t>Актуальное </a:t>
            </a:r>
            <a:r>
              <a:rPr lang="ru-RU" dirty="0" smtClean="0"/>
              <a:t>интервью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Эмчит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Парламентский вестник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Транспорт. Промышленность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Сардаана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Дойдум</a:t>
            </a:r>
            <a:r>
              <a:rPr lang="ru-RU" dirty="0" smtClean="0"/>
              <a:t> </a:t>
            </a:r>
            <a:r>
              <a:rPr lang="ru-RU" dirty="0" err="1" smtClean="0"/>
              <a:t>дьоно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Ис</a:t>
            </a:r>
            <a:r>
              <a:rPr lang="ru-RU" dirty="0" smtClean="0"/>
              <a:t> </a:t>
            </a:r>
            <a:r>
              <a:rPr lang="ru-RU" dirty="0" err="1" smtClean="0"/>
              <a:t>сүрэхтэн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Город женщин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Я молодой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Атах</a:t>
            </a:r>
            <a:r>
              <a:rPr lang="ru-RU" dirty="0" smtClean="0"/>
              <a:t> </a:t>
            </a:r>
            <a:r>
              <a:rPr lang="ru-RU" dirty="0" err="1" smtClean="0"/>
              <a:t>тэпсэн</a:t>
            </a:r>
            <a:r>
              <a:rPr lang="ru-RU" dirty="0" smtClean="0"/>
              <a:t> </a:t>
            </a:r>
            <a:r>
              <a:rPr lang="ru-RU" dirty="0" err="1" smtClean="0"/>
              <a:t>олорон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Сайа</a:t>
            </a:r>
            <a:r>
              <a:rPr lang="ru-RU" dirty="0" smtClean="0"/>
              <a:t> </a:t>
            </a:r>
            <a:r>
              <a:rPr lang="ru-RU" dirty="0" err="1" smtClean="0"/>
              <a:t>кэпсиэ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/>
              <a:t>Утуо</a:t>
            </a:r>
            <a:r>
              <a:rPr lang="ru-RU" dirty="0"/>
              <a:t> </a:t>
            </a:r>
            <a:r>
              <a:rPr lang="ru-RU" dirty="0" err="1" smtClean="0"/>
              <a:t>киэьээ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/>
              <a:t>Кэл</a:t>
            </a:r>
            <a:r>
              <a:rPr lang="ru-RU" dirty="0"/>
              <a:t>, </a:t>
            </a:r>
            <a:r>
              <a:rPr lang="ru-RU" dirty="0" err="1"/>
              <a:t>олор</a:t>
            </a:r>
            <a:r>
              <a:rPr lang="ru-RU" dirty="0"/>
              <a:t>, </a:t>
            </a:r>
            <a:r>
              <a:rPr lang="ru-RU" dirty="0" err="1" smtClean="0"/>
              <a:t>сэьэргэьиэх</a:t>
            </a:r>
            <a:endParaRPr lang="ru-RU" dirty="0" smtClean="0"/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Спорт-клуб</a:t>
            </a:r>
          </a:p>
          <a:p>
            <a:pPr marL="742950" lvl="1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err="1" smtClean="0"/>
              <a:t>Сэргээ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 smtClean="0"/>
              <a:t>Радио и телевидение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32" y="1325563"/>
            <a:ext cx="4286250" cy="4286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37435" y="1609344"/>
            <a:ext cx="5527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Реестр передач, </a:t>
            </a:r>
            <a:r>
              <a:rPr lang="ru-RU" sz="2000" dirty="0"/>
              <a:t>с </a:t>
            </a:r>
            <a:r>
              <a:rPr lang="ru-RU" sz="2000" dirty="0" smtClean="0"/>
              <a:t>которыми </a:t>
            </a:r>
            <a:r>
              <a:rPr lang="ru-RU" sz="2000" dirty="0"/>
              <a:t>мы сотрудничаем, можете </a:t>
            </a:r>
            <a:r>
              <a:rPr lang="ru-RU" sz="2000" dirty="0" smtClean="0"/>
              <a:t>скачать по </a:t>
            </a:r>
            <a:r>
              <a:rPr lang="en-US" sz="2000" dirty="0" smtClean="0"/>
              <a:t>QR-</a:t>
            </a:r>
            <a:r>
              <a:rPr lang="ru-RU" sz="2000" dirty="0" smtClean="0"/>
              <a:t>коду. Можете предложить свои примерные </a:t>
            </a:r>
            <a:r>
              <a:rPr lang="ru-RU" sz="2000" dirty="0"/>
              <a:t>темы </a:t>
            </a:r>
            <a:r>
              <a:rPr lang="ru-RU" sz="2000" dirty="0" smtClean="0"/>
              <a:t>с </a:t>
            </a:r>
            <a:r>
              <a:rPr lang="ru-RU" sz="2000" dirty="0"/>
              <a:t>героями: не обязательно под какую-нибудь определенную передачу, можно просто обозначить</a:t>
            </a:r>
            <a:r>
              <a:rPr lang="ru-RU" sz="2000" dirty="0" smtClean="0"/>
              <a:t>. Свои предложения просим направлять по электронной почте </a:t>
            </a:r>
            <a:r>
              <a:rPr lang="en-US" sz="2000" b="1" dirty="0" smtClean="0"/>
              <a:t>infao@s-vfu.ru</a:t>
            </a:r>
            <a:endParaRPr lang="ru-RU" sz="2000" b="1" dirty="0" smtClean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164282" y="3956368"/>
            <a:ext cx="6027719" cy="0"/>
          </a:xfrm>
          <a:prstGeom prst="line">
            <a:avLst/>
          </a:prstGeom>
          <a:ln w="38100">
            <a:solidFill>
              <a:schemeClr val="accent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2933" y="3666066"/>
            <a:ext cx="9144000" cy="211031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Начальник информационно-аналитического отдела ДНиИ</a:t>
            </a:r>
          </a:p>
          <a:p>
            <a:pPr algn="l"/>
            <a:r>
              <a:rPr lang="ru-RU" dirty="0" smtClean="0"/>
              <a:t>Никифоров Леонид Александрович</a:t>
            </a:r>
          </a:p>
          <a:p>
            <a:pPr algn="l"/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infao@s-vfu.ru</a:t>
            </a:r>
            <a:endParaRPr lang="en-US" dirty="0" smtClean="0"/>
          </a:p>
          <a:p>
            <a:pPr algn="l"/>
            <a:r>
              <a:rPr lang="ru-RU" dirty="0" smtClean="0"/>
              <a:t>Тел.: </a:t>
            </a:r>
            <a:r>
              <a:rPr lang="ru-RU" dirty="0"/>
              <a:t>+7 (4112) 49-69-44</a:t>
            </a:r>
          </a:p>
        </p:txBody>
      </p:sp>
      <p:sp>
        <p:nvSpPr>
          <p:cNvPr id="5" name="Круговая 4"/>
          <p:cNvSpPr/>
          <p:nvPr/>
        </p:nvSpPr>
        <p:spPr>
          <a:xfrm rot="10800000">
            <a:off x="-3217333" y="-3217333"/>
            <a:ext cx="6434666" cy="6434666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2933" y="1054101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Информационно-аналитический отдел Департамент науки и инноваций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668867" y="455718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37934" y="6155266"/>
            <a:ext cx="651933" cy="6519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116667" y="3441701"/>
            <a:ext cx="10075333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2472092" cy="2304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1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963" y="1825625"/>
            <a:ext cx="9505878" cy="4351338"/>
          </a:xfrm>
        </p:spPr>
        <p:txBody>
          <a:bodyPr/>
          <a:lstStyle/>
          <a:p>
            <a:pPr marL="358775" indent="-358775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Показатель «Упоминания в СМИ» требуется в отчете Федеральной службы мониторинга научных организаций (ФСМНО).</a:t>
            </a:r>
          </a:p>
          <a:p>
            <a:pPr marL="358775" indent="-358775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Как один из показателей результативности в грантах (например, грант фонда содействия развитию малых форм предприятий в научно-технической сфере, стипендия Президента РФ и т.д.).</a:t>
            </a:r>
          </a:p>
          <a:p>
            <a:pPr marL="358775" indent="-358775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Повышает узнаваемость исследователей и их вес в научном сообществе.</a:t>
            </a:r>
          </a:p>
          <a:p>
            <a:pPr marL="358775" indent="-358775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Один из показателей в </a:t>
            </a:r>
            <a:r>
              <a:rPr lang="ru-RU" dirty="0" smtClean="0"/>
              <a:t>анкетах рейтингов университетов.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0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 smtClean="0"/>
              <a:t>Пути популяризации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580" y="1825625"/>
            <a:ext cx="10041219" cy="4351338"/>
          </a:xfrm>
        </p:spPr>
        <p:txBody>
          <a:bodyPr/>
          <a:lstStyle/>
          <a:p>
            <a:r>
              <a:rPr lang="ru-RU" dirty="0" smtClean="0"/>
              <a:t>Официальный сайт Министерства науки и высшего образования РФ</a:t>
            </a:r>
          </a:p>
          <a:p>
            <a:r>
              <a:rPr lang="ru-RU" dirty="0" smtClean="0"/>
              <a:t>ТАСС</a:t>
            </a:r>
          </a:p>
          <a:p>
            <a:r>
              <a:rPr lang="ru-RU" dirty="0" smtClean="0"/>
              <a:t>Интерфакс</a:t>
            </a:r>
          </a:p>
          <a:p>
            <a:r>
              <a:rPr lang="ru-RU" dirty="0" smtClean="0"/>
              <a:t>Телевидение</a:t>
            </a:r>
          </a:p>
          <a:p>
            <a:r>
              <a:rPr lang="ru-RU" dirty="0" smtClean="0"/>
              <a:t>Радио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/>
              <a:t>Официальный сайт </a:t>
            </a:r>
            <a:r>
              <a:rPr lang="ru-RU" dirty="0" err="1" smtClean="0"/>
              <a:t>Минобрнауки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1296000"/>
            <a:ext cx="4330829" cy="38088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997" y="1296000"/>
            <a:ext cx="4360480" cy="35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/>
              <a:t>Официальный сайт </a:t>
            </a:r>
            <a:r>
              <a:rPr lang="ru-RU" dirty="0" err="1" smtClean="0"/>
              <a:t>Минобрнауки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781" y="1296000"/>
            <a:ext cx="4351162" cy="3810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515" y="1296000"/>
            <a:ext cx="4321035" cy="38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/>
              <a:t>Официальный сайт </a:t>
            </a:r>
            <a:r>
              <a:rPr lang="ru-RU" dirty="0" err="1" smtClean="0"/>
              <a:t>Минобрнауки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1296000"/>
            <a:ext cx="4351731" cy="3790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05625" y="1552575"/>
            <a:ext cx="508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очереди: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В СВФУ работают над созданием уникальных пленок фторированного </a:t>
            </a:r>
            <a:r>
              <a:rPr lang="ru-RU" dirty="0" err="1" smtClean="0"/>
              <a:t>графена</a:t>
            </a:r>
            <a:r>
              <a:rPr lang="ru-RU" dirty="0" smtClean="0"/>
              <a:t> (Куркина И.)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Молодой ученый СВФУ работает над получением суспензий из растущих в </a:t>
            </a:r>
            <a:r>
              <a:rPr lang="ru-RU" dirty="0" err="1" smtClean="0"/>
              <a:t>криолитозоне</a:t>
            </a:r>
            <a:r>
              <a:rPr lang="ru-RU" dirty="0" smtClean="0"/>
              <a:t> растений (Антонова </a:t>
            </a:r>
            <a:r>
              <a:rPr lang="ru-RU" dirty="0" smtClean="0"/>
              <a:t>Е</a:t>
            </a:r>
            <a:r>
              <a:rPr lang="ru-RU" dirty="0" smtClean="0"/>
              <a:t>.)</a:t>
            </a:r>
            <a:endParaRPr lang="ru-RU" dirty="0" smtClean="0"/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Ученый СВФУ работает над материалами для строительства в Арктике (Васильева Д.)</a:t>
            </a:r>
          </a:p>
        </p:txBody>
      </p:sp>
    </p:spTree>
    <p:extLst>
      <p:ext uri="{BB962C8B-B14F-4D97-AF65-F5344CB8AC3E}">
        <p14:creationId xmlns:p14="http://schemas.microsoft.com/office/powerpoint/2010/main" val="5965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 smtClean="0"/>
              <a:t>Предложить новость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1296000"/>
            <a:ext cx="6191249" cy="510488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053917" y="5517746"/>
            <a:ext cx="1362075" cy="2868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6" idx="2"/>
            <a:endCxn id="13" idx="0"/>
          </p:cNvCxnSpPr>
          <p:nvPr/>
        </p:nvCxnSpPr>
        <p:spPr>
          <a:xfrm flipH="1">
            <a:off x="6734955" y="4120614"/>
            <a:ext cx="3237249" cy="13971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53083" y="3751282"/>
            <a:ext cx="223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Новый раздел сайта!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 smtClean="0"/>
              <a:t>Предложить новость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1296001"/>
            <a:ext cx="6189449" cy="4578278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428875" y="3677736"/>
            <a:ext cx="1600200" cy="2868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овая 3"/>
          <p:cNvSpPr/>
          <p:nvPr/>
        </p:nvSpPr>
        <p:spPr>
          <a:xfrm rot="10800000">
            <a:off x="-1903413" y="-1918782"/>
            <a:ext cx="3806825" cy="3806825"/>
          </a:xfrm>
          <a:prstGeom prst="pie">
            <a:avLst>
              <a:gd name="adj1" fmla="val 10792620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F580C-9BA5-684D-A37F-6F2430D4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3807" r="53039" b="40109"/>
          <a:stretch/>
        </p:blipFill>
        <p:spPr>
          <a:xfrm>
            <a:off x="0" y="-15369"/>
            <a:ext cx="1405963" cy="1310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9372599" cy="1325563"/>
          </a:xfrm>
        </p:spPr>
        <p:txBody>
          <a:bodyPr/>
          <a:lstStyle/>
          <a:p>
            <a:r>
              <a:rPr lang="ru-RU" dirty="0" smtClean="0"/>
              <a:t>Предложить новость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3381" y="4001294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015983" y="4871553"/>
            <a:ext cx="1082636" cy="10826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087" y="6272742"/>
            <a:ext cx="415395" cy="4153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903413" y="1022351"/>
            <a:ext cx="10288588" cy="0"/>
          </a:xfrm>
          <a:prstGeom prst="line">
            <a:avLst/>
          </a:prstGeom>
          <a:ln w="3810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1296001"/>
            <a:ext cx="5060249" cy="523021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79996" y="5874279"/>
            <a:ext cx="651933" cy="65193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91488" y="1754349"/>
            <a:ext cx="52071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Алгоритм: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Выбираете категорию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Заполняете предложенные поля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Загружаете фото, схемы или иные изображения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alibri" panose="020F0502020204030204" pitchFamily="34" charset="0"/>
              <a:buChar char="→"/>
            </a:pPr>
            <a:r>
              <a:rPr lang="ru-RU" dirty="0" smtClean="0"/>
              <a:t>Отправляете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6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99FF"/>
      </a:accent1>
      <a:accent2>
        <a:srgbClr val="FF7C80"/>
      </a:accent2>
      <a:accent3>
        <a:srgbClr val="66D09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459</Words>
  <Application>Microsoft Office PowerPoint</Application>
  <PresentationFormat>Широкоэкранный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Популяризация и продвижение научно-исследовательской деятельности СВФУ в СМИ</vt:lpstr>
      <vt:lpstr>Актуальность</vt:lpstr>
      <vt:lpstr>Пути популяризации</vt:lpstr>
      <vt:lpstr>Официальный сайт Минобрнауки</vt:lpstr>
      <vt:lpstr>Официальный сайт Минобрнауки</vt:lpstr>
      <vt:lpstr>Официальный сайт Минобрнауки</vt:lpstr>
      <vt:lpstr>Предложить новость</vt:lpstr>
      <vt:lpstr>Предложить новость</vt:lpstr>
      <vt:lpstr>Предложить новость</vt:lpstr>
      <vt:lpstr>Предложить новость</vt:lpstr>
      <vt:lpstr>Радио и телевидение</vt:lpstr>
      <vt:lpstr>Радио и телевидение</vt:lpstr>
      <vt:lpstr>Информационно-аналитический отдел Департамент науки и инноваций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Популяризация и продвижение научно-исследовательской деятельности СВФУ в СМИ</dc:title>
  <dc:creator>aic403c</dc:creator>
  <cp:lastModifiedBy>aic403c</cp:lastModifiedBy>
  <cp:revision>21</cp:revision>
  <dcterms:created xsi:type="dcterms:W3CDTF">2020-10-07T01:30:41Z</dcterms:created>
  <dcterms:modified xsi:type="dcterms:W3CDTF">2020-10-09T00:33:22Z</dcterms:modified>
</cp:coreProperties>
</file>